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B484B-6691-4B8E-BBE1-007E492AE730}" type="datetimeFigureOut">
              <a:rPr lang="ru-UA" smtClean="0"/>
              <a:t>04.09.2023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5791-151A-49C1-B1F4-73188E7A5A3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32463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B484B-6691-4B8E-BBE1-007E492AE730}" type="datetimeFigureOut">
              <a:rPr lang="ru-UA" smtClean="0"/>
              <a:t>04.09.2023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5791-151A-49C1-B1F4-73188E7A5A3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16865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B484B-6691-4B8E-BBE1-007E492AE730}" type="datetimeFigureOut">
              <a:rPr lang="ru-UA" smtClean="0"/>
              <a:t>04.09.2023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5791-151A-49C1-B1F4-73188E7A5A3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58248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B484B-6691-4B8E-BBE1-007E492AE730}" type="datetimeFigureOut">
              <a:rPr lang="ru-UA" smtClean="0"/>
              <a:t>04.09.2023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5791-151A-49C1-B1F4-73188E7A5A3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09537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B484B-6691-4B8E-BBE1-007E492AE730}" type="datetimeFigureOut">
              <a:rPr lang="ru-UA" smtClean="0"/>
              <a:t>04.09.2023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5791-151A-49C1-B1F4-73188E7A5A3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86641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B484B-6691-4B8E-BBE1-007E492AE730}" type="datetimeFigureOut">
              <a:rPr lang="ru-UA" smtClean="0"/>
              <a:t>04.09.2023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5791-151A-49C1-B1F4-73188E7A5A3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21920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B484B-6691-4B8E-BBE1-007E492AE730}" type="datetimeFigureOut">
              <a:rPr lang="ru-UA" smtClean="0"/>
              <a:t>04.09.2023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5791-151A-49C1-B1F4-73188E7A5A3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62602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B484B-6691-4B8E-BBE1-007E492AE730}" type="datetimeFigureOut">
              <a:rPr lang="ru-UA" smtClean="0"/>
              <a:t>04.09.2023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5791-151A-49C1-B1F4-73188E7A5A3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90234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B484B-6691-4B8E-BBE1-007E492AE730}" type="datetimeFigureOut">
              <a:rPr lang="ru-UA" smtClean="0"/>
              <a:t>04.09.2023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5791-151A-49C1-B1F4-73188E7A5A3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45772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B484B-6691-4B8E-BBE1-007E492AE730}" type="datetimeFigureOut">
              <a:rPr lang="ru-UA" smtClean="0"/>
              <a:t>04.09.2023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5791-151A-49C1-B1F4-73188E7A5A3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96902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B484B-6691-4B8E-BBE1-007E492AE730}" type="datetimeFigureOut">
              <a:rPr lang="ru-UA" smtClean="0"/>
              <a:t>04.09.2023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5791-151A-49C1-B1F4-73188E7A5A3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58561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B484B-6691-4B8E-BBE1-007E492AE730}" type="datetimeFigureOut">
              <a:rPr lang="ru-UA" smtClean="0"/>
              <a:t>04.09.2023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05791-151A-49C1-B1F4-73188E7A5A3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47096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svita.ua/legislation/law/2234/" TargetMode="External"/><Relationship Id="rId2" Type="http://schemas.openxmlformats.org/officeDocument/2006/relationships/hyperlink" Target="https://osvita.ua/legislation/law/2231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svita.ua/legislation/doshkilna-osvita/51406/" TargetMode="External"/><Relationship Id="rId5" Type="http://schemas.openxmlformats.org/officeDocument/2006/relationships/hyperlink" Target="https://osvita.ua/legislation/doshkilna-osvita/2740/" TargetMode="External"/><Relationship Id="rId4" Type="http://schemas.openxmlformats.org/officeDocument/2006/relationships/hyperlink" Target="https://osvita.ua/legislation/law/3197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5B27F7-4912-86D6-8F5A-45FABE1C86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878495"/>
            <a:ext cx="10363200" cy="2206488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ПЕДАГОГІЧНИЙ БРИФІНГ</a:t>
            </a:r>
            <a:b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«ДОШКІЛЬНА ОСВІТА В СУЧАСНИХ УМОВАХ»</a:t>
            </a:r>
            <a:endParaRPr lang="ru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AC46FB6-BACD-95C7-F41F-F2C3B4A94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3156"/>
            <a:ext cx="9144000" cy="874643"/>
          </a:xfrm>
        </p:spPr>
        <p:txBody>
          <a:bodyPr>
            <a:normAutofit lnSpcReduction="10000"/>
          </a:bodyPr>
          <a:lstStyle/>
          <a:p>
            <a:pPr algn="r"/>
            <a:r>
              <a:rPr lang="uk-UA" dirty="0">
                <a:solidFill>
                  <a:srgbClr val="002060"/>
                </a:solidFill>
              </a:rPr>
              <a:t>Тетяна ДАНИЛОВА,</a:t>
            </a:r>
          </a:p>
          <a:p>
            <a:pPr algn="r"/>
            <a:r>
              <a:rPr lang="uk-UA" dirty="0">
                <a:solidFill>
                  <a:srgbClr val="002060"/>
                </a:solidFill>
              </a:rPr>
              <a:t>Вихователь ЗДО «Сонечко»</a:t>
            </a:r>
            <a:endParaRPr lang="ru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925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DA37F5-4DEE-9F7F-9461-D5D50054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4948"/>
            <a:ext cx="10515600" cy="8657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ОСНОВНІ НОРМАТИВНІ ДОКУМЕНТИ </a:t>
            </a:r>
            <a:br>
              <a:rPr lang="ru-RU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FFE600-13D9-841D-B00D-AB5EECAAA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5407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  <a:hlinkClick r:id="rId2"/>
              </a:rPr>
              <a:t>Закон України   «Про 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2"/>
              </a:rPr>
              <a:t>освіту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2"/>
              </a:rPr>
              <a:t>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Font typeface="Wingdings" panose="05000000000000000000" pitchFamily="2" charset="2"/>
              <a:buChar char="Ø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  <a:hlinkClick r:id="rId3"/>
              </a:rPr>
              <a:t>Закон України «Про 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3"/>
              </a:rPr>
              <a:t>дошкільну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3"/>
              </a:rPr>
              <a:t>освіту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3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anose="05000000000000000000" pitchFamily="2" charset="2"/>
              <a:buChar char="Ø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  <a:hlinkClick r:id="rId4"/>
              </a:rPr>
              <a:t>Закон України «Про 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4"/>
              </a:rPr>
              <a:t>охорону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4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4"/>
              </a:rPr>
              <a:t>дитинства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4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anose="05000000000000000000" pitchFamily="2" charset="2"/>
              <a:buChar char="Ø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itchFamily="18" charset="0"/>
                <a:cs typeface="Times New Roman" pitchFamily="18" charset="0"/>
                <a:hlinkClick r:id="rId5"/>
              </a:rPr>
              <a:t>Положення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5"/>
              </a:rPr>
              <a:t> про ЗДО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anose="05000000000000000000" pitchFamily="2" charset="2"/>
              <a:buChar char="Ø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itchFamily="18" charset="0"/>
                <a:cs typeface="Times New Roman" pitchFamily="18" charset="0"/>
                <a:hlinkClick r:id="rId6"/>
              </a:rPr>
              <a:t>Санітарний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6"/>
              </a:rPr>
              <a:t> регламент ДНЗ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288450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B8D66-DEA5-54A7-C7AD-70BB094A4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Пріоритетні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напрями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діяльності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ЗДО в 2023/2024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навчальному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році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DE495D-ADAE-293D-2232-6B09ED16F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</a:rPr>
              <a:t>Організація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>
                <a:solidFill>
                  <a:srgbClr val="002060"/>
                </a:solidFill>
              </a:rPr>
              <a:t>підтримка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безпечного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освітнього</a:t>
            </a:r>
            <a:r>
              <a:rPr lang="ru-RU" dirty="0">
                <a:solidFill>
                  <a:srgbClr val="002060"/>
                </a:solidFill>
              </a:rPr>
              <a:t> простору.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</a:rPr>
              <a:t>Організації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освітнього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процесу</a:t>
            </a:r>
            <a:r>
              <a:rPr lang="ru-RU" dirty="0">
                <a:solidFill>
                  <a:srgbClr val="002060"/>
                </a:solidFill>
              </a:rPr>
              <a:t> у </a:t>
            </a:r>
            <a:r>
              <a:rPr lang="ru-RU" dirty="0" err="1">
                <a:solidFill>
                  <a:srgbClr val="002060"/>
                </a:solidFill>
              </a:rPr>
              <a:t>різних</a:t>
            </a:r>
            <a:r>
              <a:rPr lang="ru-RU" dirty="0">
                <a:solidFill>
                  <a:srgbClr val="002060"/>
                </a:solidFill>
              </a:rPr>
              <a:t> форматах і </a:t>
            </a:r>
            <a:r>
              <a:rPr lang="ru-RU" dirty="0" err="1">
                <a:solidFill>
                  <a:srgbClr val="002060"/>
                </a:solidFill>
              </a:rPr>
              <a:t>подолання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освітніх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втрат</a:t>
            </a:r>
            <a:r>
              <a:rPr lang="ru-RU" dirty="0">
                <a:solidFill>
                  <a:srgbClr val="002060"/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</a:rPr>
              <a:t>Педагогічна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взаємодія</a:t>
            </a:r>
            <a:r>
              <a:rPr lang="ru-RU" dirty="0">
                <a:solidFill>
                  <a:srgbClr val="002060"/>
                </a:solidFill>
              </a:rPr>
              <a:t> з </a:t>
            </a:r>
            <a:r>
              <a:rPr lang="ru-RU" dirty="0" err="1">
                <a:solidFill>
                  <a:srgbClr val="002060"/>
                </a:solidFill>
              </a:rPr>
              <a:t>дітьми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зокрема</a:t>
            </a:r>
            <a:r>
              <a:rPr lang="ru-RU" dirty="0">
                <a:solidFill>
                  <a:srgbClr val="002060"/>
                </a:solidFill>
              </a:rPr>
              <a:t> з </a:t>
            </a:r>
            <a:r>
              <a:rPr lang="ru-RU" dirty="0" err="1">
                <a:solidFill>
                  <a:srgbClr val="002060"/>
                </a:solidFill>
              </a:rPr>
              <a:t>дітьми</a:t>
            </a:r>
            <a:r>
              <a:rPr lang="ru-RU" dirty="0">
                <a:solidFill>
                  <a:srgbClr val="002060"/>
                </a:solidFill>
              </a:rPr>
              <a:t> з </a:t>
            </a:r>
            <a:r>
              <a:rPr lang="ru-RU" dirty="0" err="1">
                <a:solidFill>
                  <a:srgbClr val="002060"/>
                </a:solidFill>
              </a:rPr>
              <a:t>особливими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освітніми</a:t>
            </a:r>
            <a:r>
              <a:rPr lang="ru-RU" dirty="0">
                <a:solidFill>
                  <a:srgbClr val="002060"/>
                </a:solidFill>
              </a:rPr>
              <a:t> потребами.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Партнерство у </a:t>
            </a:r>
            <a:r>
              <a:rPr lang="ru-RU" dirty="0" err="1">
                <a:solidFill>
                  <a:srgbClr val="002060"/>
                </a:solidFill>
              </a:rPr>
              <a:t>співпраці</a:t>
            </a:r>
            <a:r>
              <a:rPr lang="ru-RU" dirty="0">
                <a:solidFill>
                  <a:srgbClr val="002060"/>
                </a:solidFill>
              </a:rPr>
              <a:t> з батьками </a:t>
            </a:r>
            <a:r>
              <a:rPr lang="ru-RU" dirty="0" err="1">
                <a:solidFill>
                  <a:srgbClr val="002060"/>
                </a:solidFill>
              </a:rPr>
              <a:t>або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законними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представниками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дітей</a:t>
            </a:r>
            <a:r>
              <a:rPr lang="ru-RU" dirty="0">
                <a:solidFill>
                  <a:srgbClr val="002060"/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</a:rPr>
              <a:t>Організаційно</a:t>
            </a:r>
            <a:r>
              <a:rPr lang="ru-RU" dirty="0">
                <a:solidFill>
                  <a:srgbClr val="002060"/>
                </a:solidFill>
              </a:rPr>
              <a:t>-методична </a:t>
            </a:r>
            <a:r>
              <a:rPr lang="ru-RU" dirty="0" err="1">
                <a:solidFill>
                  <a:srgbClr val="002060"/>
                </a:solidFill>
              </a:rPr>
              <a:t>підтримка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керівників</a:t>
            </a:r>
            <a:r>
              <a:rPr lang="ru-RU" dirty="0">
                <a:solidFill>
                  <a:srgbClr val="002060"/>
                </a:solidFill>
              </a:rPr>
              <a:t> і </a:t>
            </a:r>
            <a:r>
              <a:rPr lang="ru-RU" dirty="0" err="1">
                <a:solidFill>
                  <a:srgbClr val="002060"/>
                </a:solidFill>
              </a:rPr>
              <a:t>педагогів</a:t>
            </a:r>
            <a:r>
              <a:rPr lang="ru-RU" dirty="0">
                <a:solidFill>
                  <a:srgbClr val="002060"/>
                </a:solidFill>
              </a:rPr>
              <a:t> ЗДО.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</a:rPr>
              <a:t>Організація</a:t>
            </a:r>
            <a:r>
              <a:rPr lang="ru-RU" dirty="0">
                <a:solidFill>
                  <a:srgbClr val="002060"/>
                </a:solidFill>
              </a:rPr>
              <a:t> в </a:t>
            </a:r>
            <a:r>
              <a:rPr lang="ru-RU" dirty="0" err="1">
                <a:solidFill>
                  <a:srgbClr val="002060"/>
                </a:solidFill>
              </a:rPr>
              <a:t>нових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умовах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атестації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педагогічних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працівників</a:t>
            </a:r>
            <a:r>
              <a:rPr lang="ru-RU" dirty="0">
                <a:solidFill>
                  <a:srgbClr val="002060"/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</a:rPr>
              <a:t>Організація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харчування</a:t>
            </a:r>
            <a:r>
              <a:rPr lang="ru-RU" dirty="0">
                <a:solidFill>
                  <a:srgbClr val="002060"/>
                </a:solidFill>
              </a:rPr>
              <a:t> в ЗДО.</a:t>
            </a:r>
            <a:endParaRPr lang="ru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04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7F8ABA-AD9B-E356-43E4-CF62783CF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Організація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освітнього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процесу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різних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форматах і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подолання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освітніх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втрат</a:t>
            </a:r>
            <a:endParaRPr lang="ru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56A768-9DBD-D20B-B078-6491FB0347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Нормативною основою </a:t>
            </a:r>
            <a:r>
              <a:rPr lang="ru-RU" dirty="0" err="1">
                <a:solidFill>
                  <a:srgbClr val="002060"/>
                </a:solidFill>
              </a:rPr>
              <a:t>організації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освітнього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процесу</a:t>
            </a:r>
            <a:r>
              <a:rPr lang="ru-RU" dirty="0">
                <a:solidFill>
                  <a:srgbClr val="002060"/>
                </a:solidFill>
              </a:rPr>
              <a:t> в ЗДО у 2023/2024 н. р. є </a:t>
            </a:r>
            <a:r>
              <a:rPr lang="ru-RU" b="1" dirty="0" err="1">
                <a:solidFill>
                  <a:srgbClr val="002060"/>
                </a:solidFill>
              </a:rPr>
              <a:t>Базовий</a:t>
            </a:r>
            <a:r>
              <a:rPr lang="ru-RU" b="1" dirty="0">
                <a:solidFill>
                  <a:srgbClr val="002060"/>
                </a:solidFill>
              </a:rPr>
              <a:t> компонент </a:t>
            </a:r>
            <a:r>
              <a:rPr lang="ru-RU" b="1" dirty="0" err="1">
                <a:solidFill>
                  <a:srgbClr val="002060"/>
                </a:solidFill>
              </a:rPr>
              <a:t>дошкільної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освіти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b="1" dirty="0">
                <a:solidFill>
                  <a:srgbClr val="002060"/>
                </a:solidFill>
              </a:rPr>
              <a:t>«</a:t>
            </a:r>
            <a:r>
              <a:rPr lang="ru-RU" b="1" dirty="0" err="1">
                <a:solidFill>
                  <a:srgbClr val="002060"/>
                </a:solidFill>
              </a:rPr>
              <a:t>Методичні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рекомендації</a:t>
            </a:r>
            <a:r>
              <a:rPr lang="ru-RU" b="1" dirty="0">
                <a:solidFill>
                  <a:srgbClr val="002060"/>
                </a:solidFill>
              </a:rPr>
              <a:t> до </a:t>
            </a:r>
            <a:r>
              <a:rPr lang="ru-RU" b="1" dirty="0" err="1">
                <a:solidFill>
                  <a:srgbClr val="002060"/>
                </a:solidFill>
              </a:rPr>
              <a:t>оновленого</a:t>
            </a:r>
            <a:r>
              <a:rPr lang="ru-RU" b="1" dirty="0">
                <a:solidFill>
                  <a:srgbClr val="002060"/>
                </a:solidFill>
              </a:rPr>
              <a:t> Базового компонента </a:t>
            </a:r>
            <a:r>
              <a:rPr lang="ru-RU" b="1" dirty="0" err="1">
                <a:solidFill>
                  <a:srgbClr val="002060"/>
                </a:solidFill>
              </a:rPr>
              <a:t>дошкільної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освіти</a:t>
            </a:r>
            <a:r>
              <a:rPr lang="ru-RU" b="1" dirty="0">
                <a:solidFill>
                  <a:srgbClr val="002060"/>
                </a:solidFill>
              </a:rPr>
              <a:t>».</a:t>
            </a:r>
            <a:endParaRPr lang="ru-UA" b="1" dirty="0">
              <a:solidFill>
                <a:srgbClr val="002060"/>
              </a:solidFill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99EC0B-38B7-538F-A6F3-E3E214E9031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</a:rPr>
              <a:t>Основні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вимоги</a:t>
            </a:r>
            <a:r>
              <a:rPr lang="ru-RU" dirty="0">
                <a:solidFill>
                  <a:srgbClr val="002060"/>
                </a:solidFill>
              </a:rPr>
              <a:t> до </a:t>
            </a:r>
            <a:r>
              <a:rPr lang="ru-RU" dirty="0" err="1">
                <a:solidFill>
                  <a:srgbClr val="002060"/>
                </a:solidFill>
              </a:rPr>
              <a:t>організації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освітнього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процесу</a:t>
            </a:r>
            <a:r>
              <a:rPr lang="ru-RU" dirty="0">
                <a:solidFill>
                  <a:srgbClr val="002060"/>
                </a:solidFill>
              </a:rPr>
              <a:t> в </a:t>
            </a:r>
            <a:r>
              <a:rPr lang="ru-RU" dirty="0" err="1">
                <a:solidFill>
                  <a:srgbClr val="002060"/>
                </a:solidFill>
              </a:rPr>
              <a:t>дистанційній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формі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визначено</a:t>
            </a:r>
            <a:r>
              <a:rPr lang="ru-RU" dirty="0">
                <a:solidFill>
                  <a:srgbClr val="002060"/>
                </a:solidFill>
              </a:rPr>
              <a:t> в листах МОН </a:t>
            </a:r>
            <a:r>
              <a:rPr lang="ru-RU" b="1" dirty="0">
                <a:solidFill>
                  <a:srgbClr val="002060"/>
                </a:solidFill>
              </a:rPr>
              <a:t>«Про </a:t>
            </a:r>
            <a:r>
              <a:rPr lang="ru-RU" b="1" dirty="0" err="1">
                <a:solidFill>
                  <a:srgbClr val="002060"/>
                </a:solidFill>
              </a:rPr>
              <a:t>рекомендації</a:t>
            </a:r>
            <a:r>
              <a:rPr lang="ru-RU" b="1" dirty="0">
                <a:solidFill>
                  <a:srgbClr val="002060"/>
                </a:solidFill>
              </a:rPr>
              <a:t> для </a:t>
            </a:r>
            <a:r>
              <a:rPr lang="ru-RU" b="1" dirty="0" err="1">
                <a:solidFill>
                  <a:srgbClr val="002060"/>
                </a:solidFill>
              </a:rPr>
              <a:t>працівників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закладів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дошкільної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освіти</a:t>
            </a:r>
            <a:r>
              <a:rPr lang="ru-RU" b="1" dirty="0">
                <a:solidFill>
                  <a:srgbClr val="002060"/>
                </a:solidFill>
              </a:rPr>
              <a:t> на </a:t>
            </a:r>
            <a:r>
              <a:rPr lang="ru-RU" b="1" dirty="0" err="1">
                <a:solidFill>
                  <a:srgbClr val="002060"/>
                </a:solidFill>
              </a:rPr>
              <a:t>період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дії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воєнного</a:t>
            </a:r>
            <a:r>
              <a:rPr lang="ru-RU" b="1" dirty="0">
                <a:solidFill>
                  <a:srgbClr val="002060"/>
                </a:solidFill>
              </a:rPr>
              <a:t> стану в </a:t>
            </a:r>
            <a:r>
              <a:rPr lang="ru-RU" b="1" dirty="0" err="1">
                <a:solidFill>
                  <a:srgbClr val="002060"/>
                </a:solidFill>
              </a:rPr>
              <a:t>Україні</a:t>
            </a:r>
            <a:r>
              <a:rPr lang="ru-RU" b="1" dirty="0">
                <a:solidFill>
                  <a:srgbClr val="002060"/>
                </a:solidFill>
              </a:rPr>
              <a:t>» </a:t>
            </a:r>
            <a:r>
              <a:rPr lang="ru-RU" dirty="0">
                <a:solidFill>
                  <a:srgbClr val="002060"/>
                </a:solidFill>
              </a:rPr>
              <a:t>02.04.2022 № 1/3845-22, </a:t>
            </a:r>
            <a:r>
              <a:rPr lang="ru-RU" b="1" dirty="0">
                <a:solidFill>
                  <a:srgbClr val="002060"/>
                </a:solidFill>
              </a:rPr>
              <a:t>«Про </a:t>
            </a:r>
            <a:r>
              <a:rPr lang="ru-RU" b="1" dirty="0" err="1">
                <a:solidFill>
                  <a:srgbClr val="002060"/>
                </a:solidFill>
              </a:rPr>
              <a:t>окремі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питання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діяльності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закладів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дошкільної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освіти</a:t>
            </a:r>
            <a:r>
              <a:rPr lang="ru-RU" b="1" dirty="0">
                <a:solidFill>
                  <a:srgbClr val="002060"/>
                </a:solidFill>
              </a:rPr>
              <a:t> у 2022/2023 </a:t>
            </a:r>
            <a:r>
              <a:rPr lang="ru-RU" b="1" dirty="0" err="1">
                <a:solidFill>
                  <a:srgbClr val="002060"/>
                </a:solidFill>
              </a:rPr>
              <a:t>навчальному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році</a:t>
            </a:r>
            <a:r>
              <a:rPr lang="ru-RU" b="1" dirty="0">
                <a:solidFill>
                  <a:srgbClr val="002060"/>
                </a:solidFill>
              </a:rPr>
              <a:t>» </a:t>
            </a:r>
            <a:r>
              <a:rPr lang="ru-RU" dirty="0">
                <a:solidFill>
                  <a:srgbClr val="002060"/>
                </a:solidFill>
              </a:rPr>
              <a:t>27.07.2022 № 1/8504-22.</a:t>
            </a:r>
            <a:endParaRPr lang="ru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426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7F8ABA-AD9B-E356-43E4-CF62783CF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Організація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освітнього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процесу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різних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форматах і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подолання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освітніх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втрат</a:t>
            </a:r>
            <a:endParaRPr lang="ru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56A768-9DBD-D20B-B078-6491FB0347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У </a:t>
            </a:r>
            <a:r>
              <a:rPr lang="ru-RU" dirty="0" err="1">
                <a:solidFill>
                  <a:srgbClr val="002060"/>
                </a:solidFill>
              </a:rPr>
              <a:t>роботі</a:t>
            </a:r>
            <a:r>
              <a:rPr lang="ru-RU" dirty="0">
                <a:solidFill>
                  <a:srgbClr val="002060"/>
                </a:solidFill>
              </a:rPr>
              <a:t> ЗДО педагоги </a:t>
            </a:r>
            <a:r>
              <a:rPr lang="ru-RU" dirty="0" err="1">
                <a:solidFill>
                  <a:srgbClr val="002060"/>
                </a:solidFill>
              </a:rPr>
              <a:t>мають</a:t>
            </a:r>
            <a:r>
              <a:rPr lang="ru-RU" dirty="0">
                <a:solidFill>
                  <a:srgbClr val="002060"/>
                </a:solidFill>
              </a:rPr>
              <a:t> право </a:t>
            </a:r>
            <a:r>
              <a:rPr lang="ru-RU" dirty="0" err="1">
                <a:solidFill>
                  <a:srgbClr val="002060"/>
                </a:solidFill>
              </a:rPr>
              <a:t>обирати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програми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рекомендовані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Міністерством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освіти</a:t>
            </a:r>
            <a:r>
              <a:rPr lang="ru-RU" dirty="0">
                <a:solidFill>
                  <a:srgbClr val="002060"/>
                </a:solidFill>
              </a:rPr>
              <a:t> і науки України, </a:t>
            </a:r>
            <a:r>
              <a:rPr lang="ru-RU" dirty="0" err="1">
                <a:solidFill>
                  <a:srgbClr val="002060"/>
                </a:solidFill>
              </a:rPr>
              <a:t>згідно</a:t>
            </a:r>
            <a:r>
              <a:rPr lang="ru-RU" dirty="0">
                <a:solidFill>
                  <a:srgbClr val="002060"/>
                </a:solidFill>
              </a:rPr>
              <a:t> з «</a:t>
            </a:r>
            <a:r>
              <a:rPr lang="ru-RU" dirty="0" err="1">
                <a:solidFill>
                  <a:srgbClr val="002060"/>
                </a:solidFill>
              </a:rPr>
              <a:t>Переліком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навчальної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літератури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>
                <a:solidFill>
                  <a:srgbClr val="002060"/>
                </a:solidFill>
              </a:rPr>
              <a:t>навчальних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програм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рекомендованих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Міністерством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освіти</a:t>
            </a:r>
            <a:r>
              <a:rPr lang="ru-RU" dirty="0">
                <a:solidFill>
                  <a:srgbClr val="002060"/>
                </a:solidFill>
              </a:rPr>
              <a:t> і науки України для </a:t>
            </a:r>
            <a:r>
              <a:rPr lang="ru-RU" dirty="0" err="1">
                <a:solidFill>
                  <a:srgbClr val="002060"/>
                </a:solidFill>
              </a:rPr>
              <a:t>використання</a:t>
            </a:r>
            <a:r>
              <a:rPr lang="ru-RU" dirty="0">
                <a:solidFill>
                  <a:srgbClr val="002060"/>
                </a:solidFill>
              </a:rPr>
              <a:t> в </a:t>
            </a:r>
            <a:r>
              <a:rPr lang="ru-RU" dirty="0" err="1">
                <a:solidFill>
                  <a:srgbClr val="002060"/>
                </a:solidFill>
              </a:rPr>
              <a:t>освітньому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процесі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закладів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освіти</a:t>
            </a:r>
            <a:r>
              <a:rPr lang="ru-RU" dirty="0">
                <a:solidFill>
                  <a:srgbClr val="002060"/>
                </a:solidFill>
              </a:rPr>
              <a:t> у 2023/2024 </a:t>
            </a:r>
            <a:r>
              <a:rPr lang="ru-RU" dirty="0" err="1">
                <a:solidFill>
                  <a:srgbClr val="002060"/>
                </a:solidFill>
              </a:rPr>
              <a:t>навчальному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році</a:t>
            </a:r>
            <a:r>
              <a:rPr lang="ru-RU" dirty="0">
                <a:solidFill>
                  <a:srgbClr val="002060"/>
                </a:solidFill>
              </a:rPr>
              <a:t>»</a:t>
            </a:r>
            <a:endParaRPr lang="ru-UA" b="1" dirty="0">
              <a:solidFill>
                <a:srgbClr val="002060"/>
              </a:solidFill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99EC0B-38B7-538F-A6F3-E3E214E9031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</a:rPr>
              <a:t>Враховуючи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провідне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значення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ігрової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діяльності</a:t>
            </a:r>
            <a:r>
              <a:rPr lang="ru-RU" dirty="0">
                <a:solidFill>
                  <a:srgbClr val="002060"/>
                </a:solidFill>
              </a:rPr>
              <a:t> для </a:t>
            </a:r>
            <a:r>
              <a:rPr lang="ru-RU" dirty="0" err="1">
                <a:solidFill>
                  <a:srgbClr val="002060"/>
                </a:solidFill>
              </a:rPr>
              <a:t>особистісного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зростання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дитини</a:t>
            </a:r>
            <a:r>
              <a:rPr lang="ru-RU" dirty="0">
                <a:solidFill>
                  <a:srgbClr val="002060"/>
                </a:solidFill>
              </a:rPr>
              <a:t>, в </a:t>
            </a:r>
            <a:r>
              <a:rPr lang="ru-RU" dirty="0" err="1">
                <a:solidFill>
                  <a:srgbClr val="002060"/>
                </a:solidFill>
              </a:rPr>
              <a:t>руховому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режимі</a:t>
            </a:r>
            <a:r>
              <a:rPr lang="ru-RU" dirty="0">
                <a:solidFill>
                  <a:srgbClr val="002060"/>
                </a:solidFill>
              </a:rPr>
              <a:t> ЗДО </a:t>
            </a:r>
            <a:r>
              <a:rPr lang="ru-RU" dirty="0" err="1">
                <a:solidFill>
                  <a:srgbClr val="002060"/>
                </a:solidFill>
              </a:rPr>
              <a:t>доречним</a:t>
            </a:r>
            <a:r>
              <a:rPr lang="ru-RU" dirty="0">
                <a:solidFill>
                  <a:srgbClr val="002060"/>
                </a:solidFill>
              </a:rPr>
              <a:t> є </a:t>
            </a:r>
            <a:r>
              <a:rPr lang="ru-RU" dirty="0" err="1">
                <a:solidFill>
                  <a:srgbClr val="002060"/>
                </a:solidFill>
              </a:rPr>
              <a:t>впровадження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елементів</a:t>
            </a:r>
            <a:r>
              <a:rPr lang="ru-RU" dirty="0">
                <a:solidFill>
                  <a:srgbClr val="002060"/>
                </a:solidFill>
              </a:rPr>
              <a:t> методики «</a:t>
            </a:r>
            <a:r>
              <a:rPr lang="ru-RU" dirty="0" err="1">
                <a:solidFill>
                  <a:srgbClr val="002060"/>
                </a:solidFill>
              </a:rPr>
              <a:t>Навчання</a:t>
            </a:r>
            <a:r>
              <a:rPr lang="ru-RU" dirty="0">
                <a:solidFill>
                  <a:srgbClr val="002060"/>
                </a:solidFill>
              </a:rPr>
              <a:t> в </a:t>
            </a:r>
            <a:r>
              <a:rPr lang="ru-RU" dirty="0" err="1">
                <a:solidFill>
                  <a:srgbClr val="002060"/>
                </a:solidFill>
              </a:rPr>
              <a:t>русі</a:t>
            </a:r>
            <a:r>
              <a:rPr lang="ru-RU" dirty="0">
                <a:solidFill>
                  <a:srgbClr val="002060"/>
                </a:solidFill>
              </a:rPr>
              <a:t>» — </a:t>
            </a:r>
            <a:r>
              <a:rPr lang="ru-RU" dirty="0" err="1">
                <a:solidFill>
                  <a:srgbClr val="002060"/>
                </a:solidFill>
              </a:rPr>
              <a:t>запобігання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психологічній</a:t>
            </a:r>
            <a:r>
              <a:rPr lang="ru-RU" dirty="0">
                <a:solidFill>
                  <a:srgbClr val="002060"/>
                </a:solidFill>
              </a:rPr>
              <a:t> і </a:t>
            </a:r>
            <a:r>
              <a:rPr lang="ru-RU" dirty="0" err="1">
                <a:solidFill>
                  <a:srgbClr val="002060"/>
                </a:solidFill>
              </a:rPr>
              <a:t>фізичній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втомлюваності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профілактика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захворювань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>
                <a:solidFill>
                  <a:srgbClr val="002060"/>
                </a:solidFill>
              </a:rPr>
              <a:t>зміцнення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здоров’я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дитини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подолання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освітніх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втрат</a:t>
            </a:r>
            <a:r>
              <a:rPr lang="ru-RU" dirty="0">
                <a:solidFill>
                  <a:srgbClr val="002060"/>
                </a:solidFill>
              </a:rPr>
              <a:t>.</a:t>
            </a:r>
            <a:endParaRPr lang="ru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82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4BF40-33C2-AE56-6ADE-4E68F39F0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Освітню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взаємодію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дітьми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варто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організовувати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урахуванням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надолуження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освітніх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втрат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76D193-9CE1-E98D-A3B1-A83EA2D49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</a:rPr>
              <a:t>спланувати</a:t>
            </a:r>
            <a:r>
              <a:rPr lang="ru-RU" dirty="0">
                <a:solidFill>
                  <a:srgbClr val="002060"/>
                </a:solidFill>
              </a:rPr>
              <a:t> комплекс </a:t>
            </a:r>
            <a:r>
              <a:rPr lang="ru-RU" dirty="0" err="1">
                <a:solidFill>
                  <a:srgbClr val="002060"/>
                </a:solidFill>
              </a:rPr>
              <a:t>заходів</a:t>
            </a:r>
            <a:r>
              <a:rPr lang="ru-RU" dirty="0">
                <a:solidFill>
                  <a:srgbClr val="002060"/>
                </a:solidFill>
              </a:rPr>
              <a:t> на </a:t>
            </a:r>
            <a:r>
              <a:rPr lang="ru-RU" dirty="0" err="1">
                <a:solidFill>
                  <a:srgbClr val="002060"/>
                </a:solidFill>
              </a:rPr>
              <a:t>підтримку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дітей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дошкільного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віку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які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мають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освітні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втрати</a:t>
            </a:r>
            <a:r>
              <a:rPr lang="ru-RU" dirty="0">
                <a:solidFill>
                  <a:srgbClr val="002060"/>
                </a:solidFill>
              </a:rPr>
              <a:t> через </a:t>
            </a:r>
            <a:r>
              <a:rPr lang="ru-RU" dirty="0" err="1">
                <a:solidFill>
                  <a:srgbClr val="002060"/>
                </a:solidFill>
              </a:rPr>
              <a:t>обставини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викликані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дією</a:t>
            </a:r>
            <a:r>
              <a:rPr lang="ru-RU" dirty="0">
                <a:solidFill>
                  <a:srgbClr val="002060"/>
                </a:solidFill>
              </a:rPr>
              <a:t> правового режиму </a:t>
            </a:r>
            <a:r>
              <a:rPr lang="ru-RU" dirty="0" err="1">
                <a:solidFill>
                  <a:srgbClr val="002060"/>
                </a:solidFill>
              </a:rPr>
              <a:t>воєнного</a:t>
            </a:r>
            <a:r>
              <a:rPr lang="ru-RU" dirty="0">
                <a:solidFill>
                  <a:srgbClr val="002060"/>
                </a:solidFill>
              </a:rPr>
              <a:t> стану, для </a:t>
            </a:r>
            <a:r>
              <a:rPr lang="ru-RU" dirty="0" err="1">
                <a:solidFill>
                  <a:srgbClr val="002060"/>
                </a:solidFill>
              </a:rPr>
              <a:t>їхньої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інтеграції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>
                <a:solidFill>
                  <a:srgbClr val="002060"/>
                </a:solidFill>
              </a:rPr>
              <a:t>адаптації</a:t>
            </a:r>
            <a:r>
              <a:rPr lang="ru-RU" dirty="0">
                <a:solidFill>
                  <a:srgbClr val="002060"/>
                </a:solidFill>
              </a:rPr>
              <a:t> до </a:t>
            </a:r>
            <a:r>
              <a:rPr lang="ru-RU" dirty="0" err="1">
                <a:solidFill>
                  <a:srgbClr val="002060"/>
                </a:solidFill>
              </a:rPr>
              <a:t>освітнього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процесу</a:t>
            </a:r>
            <a:r>
              <a:rPr lang="ru-RU" dirty="0">
                <a:solidFill>
                  <a:srgbClr val="002060"/>
                </a:solidFill>
              </a:rPr>
              <a:t> в ЗДО </a:t>
            </a:r>
            <a:r>
              <a:rPr lang="ru-RU" dirty="0" err="1">
                <a:solidFill>
                  <a:srgbClr val="002060"/>
                </a:solidFill>
              </a:rPr>
              <a:t>відповідно</a:t>
            </a:r>
            <a:r>
              <a:rPr lang="ru-RU" dirty="0">
                <a:solidFill>
                  <a:srgbClr val="002060"/>
                </a:solidFill>
              </a:rPr>
              <a:t> до Базового компонента </a:t>
            </a:r>
            <a:r>
              <a:rPr lang="ru-RU" dirty="0" err="1">
                <a:solidFill>
                  <a:srgbClr val="002060"/>
                </a:solidFill>
              </a:rPr>
              <a:t>дошкільної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освіти</a:t>
            </a:r>
            <a:r>
              <a:rPr lang="ru-RU" dirty="0">
                <a:solidFill>
                  <a:srgbClr val="002060"/>
                </a:solidFill>
              </a:rPr>
              <a:t> (2021);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</a:rPr>
              <a:t>організувати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>
                <a:solidFill>
                  <a:srgbClr val="002060"/>
                </a:solidFill>
              </a:rPr>
              <a:t>надавати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психологічну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допомогу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учасникам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освітнього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процесу</a:t>
            </a:r>
            <a:r>
              <a:rPr lang="ru-RU" dirty="0">
                <a:solidFill>
                  <a:srgbClr val="002060"/>
                </a:solidFill>
              </a:rPr>
              <a:t>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</a:rPr>
              <a:t>звернути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увагу</a:t>
            </a:r>
            <a:r>
              <a:rPr lang="ru-RU" dirty="0">
                <a:solidFill>
                  <a:srgbClr val="002060"/>
                </a:solidFill>
              </a:rPr>
              <a:t> на </a:t>
            </a:r>
            <a:r>
              <a:rPr lang="ru-RU" dirty="0" err="1">
                <a:solidFill>
                  <a:srgbClr val="002060"/>
                </a:solidFill>
              </a:rPr>
              <a:t>програми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підтримки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педагогів</a:t>
            </a:r>
            <a:r>
              <a:rPr lang="ru-RU" dirty="0">
                <a:solidFill>
                  <a:srgbClr val="002060"/>
                </a:solidFill>
              </a:rPr>
              <a:t> ЗДО та </a:t>
            </a:r>
            <a:r>
              <a:rPr lang="ru-RU" dirty="0" err="1">
                <a:solidFill>
                  <a:srgbClr val="002060"/>
                </a:solidFill>
              </a:rPr>
              <a:t>розвиток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їхньої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професійної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кваліфікації</a:t>
            </a:r>
            <a:r>
              <a:rPr lang="ru-RU" dirty="0">
                <a:solidFill>
                  <a:srgbClr val="002060"/>
                </a:solidFill>
              </a:rPr>
              <a:t> у </a:t>
            </a:r>
            <a:r>
              <a:rPr lang="ru-RU" dirty="0" err="1">
                <a:solidFill>
                  <a:srgbClr val="002060"/>
                </a:solidFill>
              </a:rPr>
              <a:t>розробленні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стратегії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надолуження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знань</a:t>
            </a:r>
            <a:r>
              <a:rPr lang="ru-RU" dirty="0">
                <a:solidFill>
                  <a:srgbClr val="002060"/>
                </a:solidFill>
              </a:rPr>
              <a:t>.</a:t>
            </a:r>
            <a:endParaRPr lang="ru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103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ECD447-268D-90A5-03C2-CD3AD35F8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Партнерство у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співпраці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батьками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законними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представниками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дітей</a:t>
            </a:r>
            <a:endParaRPr lang="ru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EC4E4F-230D-3CA6-2620-1F258B76D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</a:rPr>
              <a:t>звернути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увагу</a:t>
            </a:r>
            <a:r>
              <a:rPr lang="ru-RU" dirty="0">
                <a:solidFill>
                  <a:srgbClr val="002060"/>
                </a:solidFill>
              </a:rPr>
              <a:t> на </a:t>
            </a:r>
            <a:r>
              <a:rPr lang="ru-RU" dirty="0" err="1">
                <a:solidFill>
                  <a:srgbClr val="002060"/>
                </a:solidFill>
              </a:rPr>
              <a:t>вимоги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Санітарного</a:t>
            </a:r>
            <a:r>
              <a:rPr lang="ru-RU" dirty="0">
                <a:solidFill>
                  <a:srgbClr val="002060"/>
                </a:solidFill>
              </a:rPr>
              <a:t> регламенту, на </a:t>
            </a:r>
            <a:r>
              <a:rPr lang="ru-RU" dirty="0" err="1">
                <a:solidFill>
                  <a:srgbClr val="002060"/>
                </a:solidFill>
              </a:rPr>
              <a:t>провідну</a:t>
            </a:r>
            <a:r>
              <a:rPr lang="ru-RU" dirty="0">
                <a:solidFill>
                  <a:srgbClr val="002060"/>
                </a:solidFill>
              </a:rPr>
              <a:t> роль </a:t>
            </a:r>
            <a:r>
              <a:rPr lang="ru-RU" dirty="0" err="1">
                <a:solidFill>
                  <a:srgbClr val="002060"/>
                </a:solidFill>
              </a:rPr>
              <a:t>батьків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скоригувати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взаємодію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визначити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технічні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можливості</a:t>
            </a:r>
            <a:r>
              <a:rPr lang="ru-RU" dirty="0">
                <a:solidFill>
                  <a:srgbClr val="002060"/>
                </a:solidFill>
              </a:rPr>
              <a:t> родин, </a:t>
            </a:r>
            <a:r>
              <a:rPr lang="ru-RU" dirty="0" err="1">
                <a:solidFill>
                  <a:srgbClr val="002060"/>
                </a:solidFill>
              </a:rPr>
              <a:t>знайти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ефективні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компроміси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</a:rPr>
              <a:t>порекомендувати</a:t>
            </a:r>
            <a:r>
              <a:rPr lang="ru-RU" dirty="0">
                <a:solidFill>
                  <a:srgbClr val="002060"/>
                </a:solidFill>
              </a:rPr>
              <a:t> батькам </a:t>
            </a:r>
            <a:r>
              <a:rPr lang="ru-RU" dirty="0" err="1">
                <a:solidFill>
                  <a:srgbClr val="002060"/>
                </a:solidFill>
              </a:rPr>
              <a:t>альтернативні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засоби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комунікації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>
                <a:solidFill>
                  <a:srgbClr val="002060"/>
                </a:solidFill>
              </a:rPr>
              <a:t>ресурси</a:t>
            </a:r>
            <a:r>
              <a:rPr lang="ru-RU" dirty="0">
                <a:solidFill>
                  <a:srgbClr val="002060"/>
                </a:solidFill>
              </a:rPr>
              <a:t>: телеграм-канал «</a:t>
            </a:r>
            <a:r>
              <a:rPr lang="ru-RU" dirty="0" err="1">
                <a:solidFill>
                  <a:srgbClr val="002060"/>
                </a:solidFill>
              </a:rPr>
              <a:t>ВзаємоДія</a:t>
            </a:r>
            <a:r>
              <a:rPr lang="ru-RU" dirty="0">
                <a:solidFill>
                  <a:srgbClr val="002060"/>
                </a:solidFill>
              </a:rPr>
              <a:t>: </a:t>
            </a:r>
            <a:r>
              <a:rPr lang="ru-RU" dirty="0" err="1">
                <a:solidFill>
                  <a:srgbClr val="002060"/>
                </a:solidFill>
              </a:rPr>
              <a:t>щоденні</a:t>
            </a:r>
            <a:r>
              <a:rPr lang="ru-RU" dirty="0">
                <a:solidFill>
                  <a:srgbClr val="002060"/>
                </a:solidFill>
              </a:rPr>
              <a:t> кроки до </a:t>
            </a:r>
            <a:r>
              <a:rPr lang="ru-RU" dirty="0" err="1">
                <a:solidFill>
                  <a:srgbClr val="002060"/>
                </a:solidFill>
              </a:rPr>
              <a:t>спільної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радості</a:t>
            </a:r>
            <a:r>
              <a:rPr lang="ru-RU" dirty="0">
                <a:solidFill>
                  <a:srgbClr val="002060"/>
                </a:solidFill>
              </a:rPr>
              <a:t>», «</a:t>
            </a:r>
            <a:r>
              <a:rPr lang="ru-RU" dirty="0" err="1">
                <a:solidFill>
                  <a:srgbClr val="002060"/>
                </a:solidFill>
              </a:rPr>
              <a:t>Підтримай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дитину</a:t>
            </a:r>
            <a:r>
              <a:rPr lang="ru-RU" dirty="0">
                <a:solidFill>
                  <a:srgbClr val="002060"/>
                </a:solidFill>
              </a:rPr>
              <a:t>», платформа </a:t>
            </a:r>
            <a:r>
              <a:rPr lang="ru-RU" dirty="0" err="1">
                <a:solidFill>
                  <a:srgbClr val="002060"/>
                </a:solidFill>
              </a:rPr>
              <a:t>розвитку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дошкільнят</a:t>
            </a:r>
            <a:r>
              <a:rPr lang="ru-RU" dirty="0">
                <a:solidFill>
                  <a:srgbClr val="002060"/>
                </a:solidFill>
              </a:rPr>
              <a:t> «НУМО», «ЮНІСЕФ: </a:t>
            </a:r>
            <a:r>
              <a:rPr lang="ru-RU" dirty="0" err="1">
                <a:solidFill>
                  <a:srgbClr val="002060"/>
                </a:solidFill>
              </a:rPr>
              <a:t>спільнота</a:t>
            </a:r>
            <a:r>
              <a:rPr lang="ru-RU" dirty="0">
                <a:solidFill>
                  <a:srgbClr val="002060"/>
                </a:solidFill>
              </a:rPr>
              <a:t> для </a:t>
            </a:r>
            <a:r>
              <a:rPr lang="ru-RU" dirty="0" err="1">
                <a:solidFill>
                  <a:srgbClr val="002060"/>
                </a:solidFill>
              </a:rPr>
              <a:t>батьків</a:t>
            </a:r>
            <a:r>
              <a:rPr lang="ru-RU" dirty="0">
                <a:solidFill>
                  <a:srgbClr val="002060"/>
                </a:solidFill>
              </a:rPr>
              <a:t>».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для </a:t>
            </a:r>
            <a:r>
              <a:rPr lang="ru-RU" dirty="0" err="1">
                <a:solidFill>
                  <a:srgbClr val="002060"/>
                </a:solidFill>
              </a:rPr>
              <a:t>ресурсної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підтримки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батьків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доречно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використовувати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матеріали</a:t>
            </a:r>
            <a:r>
              <a:rPr lang="ru-RU" dirty="0">
                <a:solidFill>
                  <a:srgbClr val="002060"/>
                </a:solidFill>
              </a:rPr>
              <a:t> «</a:t>
            </a:r>
            <a:r>
              <a:rPr lang="ru-RU" dirty="0" err="1">
                <a:solidFill>
                  <a:srgbClr val="002060"/>
                </a:solidFill>
              </a:rPr>
              <a:t>Всеукраїнського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тижня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взаємодії</a:t>
            </a:r>
            <a:r>
              <a:rPr lang="ru-RU" dirty="0">
                <a:solidFill>
                  <a:srgbClr val="002060"/>
                </a:solidFill>
              </a:rPr>
              <a:t> з батьками», </a:t>
            </a:r>
            <a:r>
              <a:rPr lang="ru-RU" dirty="0" err="1">
                <a:solidFill>
                  <a:srgbClr val="002060"/>
                </a:solidFill>
              </a:rPr>
              <a:t>розміщені</a:t>
            </a:r>
            <a:r>
              <a:rPr lang="ru-RU" dirty="0">
                <a:solidFill>
                  <a:srgbClr val="002060"/>
                </a:solidFill>
              </a:rPr>
              <a:t> на </a:t>
            </a:r>
            <a:r>
              <a:rPr lang="ru-RU" dirty="0" err="1">
                <a:solidFill>
                  <a:srgbClr val="002060"/>
                </a:solidFill>
              </a:rPr>
              <a:t>сайті</a:t>
            </a:r>
            <a:r>
              <a:rPr lang="ru-RU" dirty="0">
                <a:solidFill>
                  <a:srgbClr val="002060"/>
                </a:solidFill>
              </a:rPr>
              <a:t> МОН.</a:t>
            </a:r>
            <a:endParaRPr lang="ru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190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0AB6E5-AD07-EFC2-1C0D-446AE0C9B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Організація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нових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умовах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атестації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педагогічних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працівників</a:t>
            </a:r>
            <a:endParaRPr lang="ru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D02147-5C81-57BF-9D49-2AE4B8103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>
                <a:solidFill>
                  <a:srgbClr val="002060"/>
                </a:solidFill>
              </a:rPr>
              <a:t>Положення</a:t>
            </a:r>
            <a:r>
              <a:rPr lang="ru-RU" dirty="0">
                <a:solidFill>
                  <a:srgbClr val="002060"/>
                </a:solidFill>
              </a:rPr>
              <a:t> про </a:t>
            </a:r>
            <a:r>
              <a:rPr lang="ru-RU" dirty="0" err="1">
                <a:solidFill>
                  <a:srgbClr val="002060"/>
                </a:solidFill>
              </a:rPr>
              <a:t>атестацію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педагогічних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працівників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затверджене</a:t>
            </a:r>
            <a:r>
              <a:rPr lang="ru-RU" dirty="0">
                <a:solidFill>
                  <a:srgbClr val="002060"/>
                </a:solidFill>
              </a:rPr>
              <a:t> наказом </a:t>
            </a:r>
            <a:r>
              <a:rPr lang="ru-RU" dirty="0" err="1">
                <a:solidFill>
                  <a:srgbClr val="002060"/>
                </a:solidFill>
              </a:rPr>
              <a:t>Міністерства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освіти</a:t>
            </a:r>
            <a:r>
              <a:rPr lang="ru-RU" dirty="0">
                <a:solidFill>
                  <a:srgbClr val="002060"/>
                </a:solidFill>
              </a:rPr>
              <a:t> і науки України </a:t>
            </a:r>
            <a:r>
              <a:rPr lang="ru-RU" dirty="0" err="1">
                <a:solidFill>
                  <a:srgbClr val="002060"/>
                </a:solidFill>
              </a:rPr>
              <a:t>від</a:t>
            </a:r>
            <a:r>
              <a:rPr lang="ru-RU" dirty="0">
                <a:solidFill>
                  <a:srgbClr val="002060"/>
                </a:solidFill>
              </a:rPr>
              <a:t> 09.09.2022 № 805, </a:t>
            </a:r>
            <a:r>
              <a:rPr lang="ru-RU" dirty="0" err="1">
                <a:solidFill>
                  <a:srgbClr val="002060"/>
                </a:solidFill>
              </a:rPr>
              <a:t>зареєстрованим</a:t>
            </a:r>
            <a:r>
              <a:rPr lang="ru-RU" dirty="0">
                <a:solidFill>
                  <a:srgbClr val="002060"/>
                </a:solidFill>
              </a:rPr>
              <a:t> в </a:t>
            </a:r>
            <a:r>
              <a:rPr lang="ru-RU" dirty="0" err="1">
                <a:solidFill>
                  <a:srgbClr val="002060"/>
                </a:solidFill>
              </a:rPr>
              <a:t>Міністерстві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юстиції</a:t>
            </a:r>
            <a:r>
              <a:rPr lang="ru-RU" dirty="0">
                <a:solidFill>
                  <a:srgbClr val="002060"/>
                </a:solidFill>
              </a:rPr>
              <a:t> України 21 </a:t>
            </a:r>
            <a:r>
              <a:rPr lang="ru-RU" dirty="0" err="1">
                <a:solidFill>
                  <a:srgbClr val="002060"/>
                </a:solidFill>
              </a:rPr>
              <a:t>грудня</a:t>
            </a:r>
            <a:r>
              <a:rPr lang="ru-RU" dirty="0">
                <a:solidFill>
                  <a:srgbClr val="002060"/>
                </a:solidFill>
              </a:rPr>
              <a:t> 2022 р. за № 1649/38985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Атестація є </a:t>
            </a:r>
            <a:r>
              <a:rPr lang="ru-RU" dirty="0" err="1">
                <a:solidFill>
                  <a:srgbClr val="002060"/>
                </a:solidFill>
              </a:rPr>
              <a:t>обов’язковою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Може</a:t>
            </a:r>
            <a:r>
              <a:rPr lang="ru-RU" dirty="0">
                <a:solidFill>
                  <a:srgbClr val="002060"/>
                </a:solidFill>
              </a:rPr>
              <a:t> бути </a:t>
            </a:r>
            <a:r>
              <a:rPr lang="ru-RU" dirty="0" err="1">
                <a:solidFill>
                  <a:srgbClr val="002060"/>
                </a:solidFill>
              </a:rPr>
              <a:t>черговою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або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позачерговою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Педагогічний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працівник</a:t>
            </a:r>
            <a:r>
              <a:rPr lang="ru-RU" dirty="0">
                <a:solidFill>
                  <a:srgbClr val="002060"/>
                </a:solidFill>
              </a:rPr>
              <a:t> проходить </a:t>
            </a:r>
            <a:r>
              <a:rPr lang="ru-RU" dirty="0" err="1">
                <a:solidFill>
                  <a:srgbClr val="002060"/>
                </a:solidFill>
              </a:rPr>
              <a:t>чергову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атестацію</a:t>
            </a:r>
            <a:r>
              <a:rPr lang="ru-RU" dirty="0">
                <a:solidFill>
                  <a:srgbClr val="002060"/>
                </a:solidFill>
              </a:rPr>
              <a:t> не </a:t>
            </a:r>
            <a:r>
              <a:rPr lang="ru-RU" dirty="0" err="1">
                <a:solidFill>
                  <a:srgbClr val="002060"/>
                </a:solidFill>
              </a:rPr>
              <a:t>менше</a:t>
            </a:r>
            <a:r>
              <a:rPr lang="ru-RU" dirty="0">
                <a:solidFill>
                  <a:srgbClr val="002060"/>
                </a:solidFill>
              </a:rPr>
              <a:t> одного разу на </a:t>
            </a:r>
            <a:r>
              <a:rPr lang="ru-RU" dirty="0" err="1">
                <a:solidFill>
                  <a:srgbClr val="002060"/>
                </a:solidFill>
              </a:rPr>
              <a:t>п’ять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років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Атестація проводиться не </a:t>
            </a:r>
            <a:r>
              <a:rPr lang="ru-RU" dirty="0" err="1">
                <a:solidFill>
                  <a:srgbClr val="002060"/>
                </a:solidFill>
              </a:rPr>
              <a:t>раніше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ніж</a:t>
            </a:r>
            <a:r>
              <a:rPr lang="ru-RU" dirty="0">
                <a:solidFill>
                  <a:srgbClr val="002060"/>
                </a:solidFill>
              </a:rPr>
              <a:t> через </a:t>
            </a:r>
            <a:r>
              <a:rPr lang="ru-RU" dirty="0" err="1">
                <a:solidFill>
                  <a:srgbClr val="002060"/>
                </a:solidFill>
              </a:rPr>
              <a:t>рік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після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призначення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педагогічного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працівника</a:t>
            </a:r>
            <a:r>
              <a:rPr lang="ru-RU" dirty="0">
                <a:solidFill>
                  <a:srgbClr val="002060"/>
                </a:solidFill>
              </a:rPr>
              <a:t> на посаду.</a:t>
            </a:r>
            <a:br>
              <a:rPr lang="ru-RU" dirty="0"/>
            </a:b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584749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EE671-A1C4-F61E-6F9D-09AFF4652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Підвищення кваліфікації</a:t>
            </a:r>
            <a:endParaRPr lang="ru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BDDAB3-5BA3-F3B6-6364-A378AADBA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Підвищення </a:t>
            </a:r>
            <a:r>
              <a:rPr lang="ru-RU" dirty="0" err="1">
                <a:solidFill>
                  <a:srgbClr val="002060"/>
                </a:solidFill>
              </a:rPr>
              <a:t>кваліфікації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педагогічних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працівників</a:t>
            </a:r>
            <a:r>
              <a:rPr lang="ru-RU" dirty="0">
                <a:solidFill>
                  <a:srgbClr val="002060"/>
                </a:solidFill>
              </a:rPr>
              <a:t> проводиться в </a:t>
            </a:r>
            <a:r>
              <a:rPr lang="ru-RU" dirty="0" err="1">
                <a:solidFill>
                  <a:srgbClr val="002060"/>
                </a:solidFill>
              </a:rPr>
              <a:t>міжатестаційний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період</a:t>
            </a:r>
            <a:r>
              <a:rPr lang="ru-RU" dirty="0">
                <a:solidFill>
                  <a:srgbClr val="002060"/>
                </a:solidFill>
              </a:rPr>
              <a:t> і є </a:t>
            </a:r>
            <a:r>
              <a:rPr lang="ru-RU" dirty="0" err="1">
                <a:solidFill>
                  <a:srgbClr val="002060"/>
                </a:solidFill>
              </a:rPr>
              <a:t>необхідною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умовою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атестації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</a:rPr>
              <a:t>Загальний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обсяг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підвищення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кваліфікації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визначається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сумарно</a:t>
            </a:r>
            <a:r>
              <a:rPr lang="ru-RU" dirty="0">
                <a:solidFill>
                  <a:srgbClr val="002060"/>
                </a:solidFill>
              </a:rPr>
              <a:t> за </a:t>
            </a:r>
            <a:r>
              <a:rPr lang="ru-RU" dirty="0" err="1">
                <a:solidFill>
                  <a:srgbClr val="002060"/>
                </a:solidFill>
              </a:rPr>
              <a:t>останні</a:t>
            </a:r>
            <a:r>
              <a:rPr lang="ru-RU" dirty="0">
                <a:solidFill>
                  <a:srgbClr val="002060"/>
                </a:solidFill>
              </a:rPr>
              <a:t> 5 </a:t>
            </a:r>
            <a:r>
              <a:rPr lang="ru-RU" dirty="0" err="1">
                <a:solidFill>
                  <a:srgbClr val="002060"/>
                </a:solidFill>
              </a:rPr>
              <a:t>років</a:t>
            </a:r>
            <a:r>
              <a:rPr lang="ru-RU" dirty="0">
                <a:solidFill>
                  <a:srgbClr val="002060"/>
                </a:solidFill>
              </a:rPr>
              <a:t> перед </a:t>
            </a:r>
            <a:r>
              <a:rPr lang="ru-RU" dirty="0" err="1">
                <a:solidFill>
                  <a:srgbClr val="002060"/>
                </a:solidFill>
              </a:rPr>
              <a:t>атестацією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>
                <a:solidFill>
                  <a:srgbClr val="002060"/>
                </a:solidFill>
              </a:rPr>
              <a:t>незалежно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від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суб’єкта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підвищення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кваліфікації</a:t>
            </a:r>
            <a:r>
              <a:rPr lang="ru-RU" dirty="0">
                <a:solidFill>
                  <a:srgbClr val="002060"/>
                </a:solidFill>
              </a:rPr>
              <a:t>, виду, </a:t>
            </a:r>
            <a:r>
              <a:rPr lang="ru-RU" dirty="0" err="1">
                <a:solidFill>
                  <a:srgbClr val="002060"/>
                </a:solidFill>
              </a:rPr>
              <a:t>форми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чи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напряму</a:t>
            </a:r>
            <a:r>
              <a:rPr lang="ru-RU" dirty="0">
                <a:solidFill>
                  <a:srgbClr val="002060"/>
                </a:solidFill>
              </a:rPr>
              <a:t>, за </a:t>
            </a:r>
            <a:r>
              <a:rPr lang="ru-RU" dirty="0" err="1">
                <a:solidFill>
                  <a:srgbClr val="002060"/>
                </a:solidFill>
              </a:rPr>
              <a:t>якими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педагогічний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працівник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пройшов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підвищення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кваліфікації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</a:rPr>
              <a:t>Мінімальний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загальний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обсяг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кваліфкації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педагогічних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працівників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необхідний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їм</a:t>
            </a:r>
            <a:r>
              <a:rPr lang="ru-RU" dirty="0">
                <a:solidFill>
                  <a:srgbClr val="002060"/>
                </a:solidFill>
              </a:rPr>
              <a:t> для </a:t>
            </a:r>
            <a:r>
              <a:rPr lang="ru-RU" dirty="0" err="1">
                <a:solidFill>
                  <a:srgbClr val="002060"/>
                </a:solidFill>
              </a:rPr>
              <a:t>проходження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атестації</a:t>
            </a:r>
            <a:r>
              <a:rPr lang="ru-RU" dirty="0">
                <a:solidFill>
                  <a:srgbClr val="002060"/>
                </a:solidFill>
              </a:rPr>
              <a:t>, становить не </a:t>
            </a:r>
            <a:r>
              <a:rPr lang="ru-RU" dirty="0" err="1">
                <a:solidFill>
                  <a:srgbClr val="002060"/>
                </a:solidFill>
              </a:rPr>
              <a:t>менше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ніж</a:t>
            </a:r>
            <a:r>
              <a:rPr lang="ru-RU" dirty="0">
                <a:solidFill>
                  <a:srgbClr val="002060"/>
                </a:solidFill>
              </a:rPr>
              <a:t> 120 годин </a:t>
            </a:r>
            <a:r>
              <a:rPr lang="ru-RU" dirty="0" err="1">
                <a:solidFill>
                  <a:srgbClr val="002060"/>
                </a:solidFill>
              </a:rPr>
              <a:t>або</a:t>
            </a:r>
            <a:r>
              <a:rPr lang="ru-RU" dirty="0">
                <a:solidFill>
                  <a:srgbClr val="002060"/>
                </a:solidFill>
              </a:rPr>
              <a:t> 4 </a:t>
            </a:r>
            <a:r>
              <a:rPr lang="ru-RU" dirty="0" err="1">
                <a:solidFill>
                  <a:srgbClr val="002060"/>
                </a:solidFill>
              </a:rPr>
              <a:t>кредити</a:t>
            </a:r>
            <a:r>
              <a:rPr lang="ru-RU" dirty="0">
                <a:solidFill>
                  <a:srgbClr val="002060"/>
                </a:solidFill>
              </a:rPr>
              <a:t> ЄКТС </a:t>
            </a:r>
            <a:r>
              <a:rPr lang="ru-RU" dirty="0" err="1">
                <a:solidFill>
                  <a:srgbClr val="002060"/>
                </a:solidFill>
              </a:rPr>
              <a:t>упродовж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п’яти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років</a:t>
            </a:r>
            <a:endParaRPr lang="ru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046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30860D-D015-BDB3-9BDD-52F465DF6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41769"/>
          </a:xfrm>
        </p:spPr>
        <p:txBody>
          <a:bodyPr>
            <a:normAutofit fontScale="90000"/>
          </a:bodyPr>
          <a:lstStyle/>
          <a:p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F9CE07-3445-5808-5A1E-C6C00500D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3548"/>
            <a:ext cx="10515600" cy="5123415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Новим </a:t>
            </a:r>
            <a:r>
              <a:rPr lang="ru-RU" dirty="0" err="1">
                <a:solidFill>
                  <a:srgbClr val="002060"/>
                </a:solidFill>
              </a:rPr>
              <a:t>Положенням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збільшили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автономію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закладів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освіти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Якщо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раніше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вищу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кваліфікаційну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категорію</a:t>
            </a:r>
            <a:r>
              <a:rPr lang="ru-RU" dirty="0">
                <a:solidFill>
                  <a:srgbClr val="002060"/>
                </a:solidFill>
              </a:rPr>
              <a:t>, як і </a:t>
            </a:r>
            <a:r>
              <a:rPr lang="ru-RU" dirty="0" err="1">
                <a:solidFill>
                  <a:srgbClr val="002060"/>
                </a:solidFill>
              </a:rPr>
              <a:t>відповідні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звання</a:t>
            </a:r>
            <a:r>
              <a:rPr lang="ru-RU" dirty="0">
                <a:solidFill>
                  <a:srgbClr val="002060"/>
                </a:solidFill>
              </a:rPr>
              <a:t>, як-от «старший </a:t>
            </a:r>
            <a:r>
              <a:rPr lang="ru-RU" dirty="0" err="1">
                <a:solidFill>
                  <a:srgbClr val="002060"/>
                </a:solidFill>
              </a:rPr>
              <a:t>вчитель</a:t>
            </a:r>
            <a:r>
              <a:rPr lang="ru-RU" dirty="0">
                <a:solidFill>
                  <a:srgbClr val="002060"/>
                </a:solidFill>
              </a:rPr>
              <a:t>», «старший </a:t>
            </a:r>
            <a:r>
              <a:rPr lang="ru-RU" dirty="0" err="1">
                <a:solidFill>
                  <a:srgbClr val="002060"/>
                </a:solidFill>
              </a:rPr>
              <a:t>вихователь</a:t>
            </a:r>
            <a:r>
              <a:rPr lang="ru-RU" dirty="0">
                <a:solidFill>
                  <a:srgbClr val="002060"/>
                </a:solidFill>
              </a:rPr>
              <a:t>», «</a:t>
            </a:r>
            <a:r>
              <a:rPr lang="ru-RU" dirty="0" err="1">
                <a:solidFill>
                  <a:srgbClr val="002060"/>
                </a:solidFill>
              </a:rPr>
              <a:t>вчитель</a:t>
            </a:r>
            <a:r>
              <a:rPr lang="ru-RU" dirty="0">
                <a:solidFill>
                  <a:srgbClr val="002060"/>
                </a:solidFill>
              </a:rPr>
              <a:t>-методист», «</a:t>
            </a:r>
            <a:r>
              <a:rPr lang="ru-RU" dirty="0" err="1">
                <a:solidFill>
                  <a:srgbClr val="002060"/>
                </a:solidFill>
              </a:rPr>
              <a:t>вихователь</a:t>
            </a:r>
            <a:r>
              <a:rPr lang="ru-RU" dirty="0">
                <a:solidFill>
                  <a:srgbClr val="002060"/>
                </a:solidFill>
              </a:rPr>
              <a:t>-методист», </a:t>
            </a:r>
            <a:r>
              <a:rPr lang="ru-RU" dirty="0" err="1">
                <a:solidFill>
                  <a:srgbClr val="002060"/>
                </a:solidFill>
              </a:rPr>
              <a:t>присвоювали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лише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атестаційні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комісії</a:t>
            </a:r>
            <a:r>
              <a:rPr lang="ru-RU" dirty="0">
                <a:solidFill>
                  <a:srgbClr val="002060"/>
                </a:solidFill>
              </a:rPr>
              <a:t> ІІ і ІІІ </a:t>
            </a:r>
            <a:r>
              <a:rPr lang="ru-RU" dirty="0" err="1">
                <a:solidFill>
                  <a:srgbClr val="002060"/>
                </a:solidFill>
              </a:rPr>
              <a:t>рівнів</a:t>
            </a:r>
            <a:r>
              <a:rPr lang="ru-RU" dirty="0">
                <a:solidFill>
                  <a:srgbClr val="002060"/>
                </a:solidFill>
              </a:rPr>
              <a:t>, а </a:t>
            </a:r>
            <a:r>
              <a:rPr lang="ru-RU" dirty="0" err="1">
                <a:solidFill>
                  <a:srgbClr val="002060"/>
                </a:solidFill>
              </a:rPr>
              <a:t>комісії</a:t>
            </a:r>
            <a:r>
              <a:rPr lang="ru-RU" dirty="0">
                <a:solidFill>
                  <a:srgbClr val="002060"/>
                </a:solidFill>
              </a:rPr>
              <a:t> І </a:t>
            </a:r>
            <a:r>
              <a:rPr lang="ru-RU" dirty="0" err="1">
                <a:solidFill>
                  <a:srgbClr val="002060"/>
                </a:solidFill>
              </a:rPr>
              <a:t>рівня</a:t>
            </a:r>
            <a:r>
              <a:rPr lang="ru-RU" dirty="0">
                <a:solidFill>
                  <a:srgbClr val="002060"/>
                </a:solidFill>
              </a:rPr>
              <a:t> могли </a:t>
            </a:r>
            <a:r>
              <a:rPr lang="ru-RU" dirty="0" err="1">
                <a:solidFill>
                  <a:srgbClr val="002060"/>
                </a:solidFill>
              </a:rPr>
              <a:t>тільки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порушувати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клопотання</a:t>
            </a:r>
            <a:r>
              <a:rPr lang="ru-RU" dirty="0">
                <a:solidFill>
                  <a:srgbClr val="002060"/>
                </a:solidFill>
              </a:rPr>
              <a:t> про </a:t>
            </a:r>
            <a:r>
              <a:rPr lang="ru-RU" dirty="0" err="1">
                <a:solidFill>
                  <a:srgbClr val="002060"/>
                </a:solidFill>
              </a:rPr>
              <a:t>присвоєння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вищої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кваліфікації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чи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педагогічного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звання</a:t>
            </a:r>
            <a:r>
              <a:rPr lang="ru-RU" dirty="0">
                <a:solidFill>
                  <a:srgbClr val="002060"/>
                </a:solidFill>
              </a:rPr>
              <a:t> перед </a:t>
            </a:r>
            <a:r>
              <a:rPr lang="ru-RU" dirty="0" err="1">
                <a:solidFill>
                  <a:srgbClr val="002060"/>
                </a:solidFill>
              </a:rPr>
              <a:t>атестаційною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комісією</a:t>
            </a:r>
            <a:r>
              <a:rPr lang="ru-RU" dirty="0">
                <a:solidFill>
                  <a:srgbClr val="002060"/>
                </a:solidFill>
              </a:rPr>
              <a:t> ІІ </a:t>
            </a:r>
            <a:r>
              <a:rPr lang="ru-RU" dirty="0" err="1">
                <a:solidFill>
                  <a:srgbClr val="002060"/>
                </a:solidFill>
              </a:rPr>
              <a:t>чи</a:t>
            </a:r>
            <a:r>
              <a:rPr lang="ru-RU" dirty="0">
                <a:solidFill>
                  <a:srgbClr val="002060"/>
                </a:solidFill>
              </a:rPr>
              <a:t> ІІІ </a:t>
            </a:r>
            <a:r>
              <a:rPr lang="ru-RU" dirty="0" err="1">
                <a:solidFill>
                  <a:srgbClr val="002060"/>
                </a:solidFill>
              </a:rPr>
              <a:t>рівня</a:t>
            </a:r>
            <a:r>
              <a:rPr lang="ru-RU" dirty="0">
                <a:solidFill>
                  <a:srgbClr val="002060"/>
                </a:solidFill>
              </a:rPr>
              <a:t>, то за </a:t>
            </a:r>
            <a:r>
              <a:rPr lang="ru-RU" dirty="0" err="1">
                <a:solidFill>
                  <a:srgbClr val="002060"/>
                </a:solidFill>
              </a:rPr>
              <a:t>новим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Положенням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таке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рішення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ухвалює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атестаційна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комісія</a:t>
            </a:r>
            <a:r>
              <a:rPr lang="ru-RU" dirty="0">
                <a:solidFill>
                  <a:srgbClr val="002060"/>
                </a:solidFill>
              </a:rPr>
              <a:t> на </a:t>
            </a:r>
            <a:r>
              <a:rPr lang="ru-RU" dirty="0" err="1">
                <a:solidFill>
                  <a:srgbClr val="002060"/>
                </a:solidFill>
              </a:rPr>
              <a:t>рівні</a:t>
            </a:r>
            <a:r>
              <a:rPr lang="ru-RU" dirty="0">
                <a:solidFill>
                  <a:srgbClr val="002060"/>
                </a:solidFill>
              </a:rPr>
              <a:t> закладу </a:t>
            </a:r>
            <a:r>
              <a:rPr lang="ru-RU" dirty="0" err="1">
                <a:solidFill>
                  <a:srgbClr val="002060"/>
                </a:solidFill>
              </a:rPr>
              <a:t>освіти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Єдиний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щодо</a:t>
            </a:r>
            <a:r>
              <a:rPr lang="ru-RU" dirty="0">
                <a:solidFill>
                  <a:srgbClr val="002060"/>
                </a:solidFill>
              </a:rPr>
              <a:t> кого не </a:t>
            </a:r>
            <a:r>
              <a:rPr lang="ru-RU" dirty="0" err="1">
                <a:solidFill>
                  <a:srgbClr val="002060"/>
                </a:solidFill>
              </a:rPr>
              <a:t>може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ухвалювати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рішення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атестаційна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комісія</a:t>
            </a:r>
            <a:r>
              <a:rPr lang="ru-RU" dirty="0">
                <a:solidFill>
                  <a:srgbClr val="002060"/>
                </a:solidFill>
              </a:rPr>
              <a:t> І </a:t>
            </a:r>
            <a:r>
              <a:rPr lang="ru-RU" dirty="0" err="1">
                <a:solidFill>
                  <a:srgbClr val="002060"/>
                </a:solidFill>
              </a:rPr>
              <a:t>рівня</a:t>
            </a:r>
            <a:r>
              <a:rPr lang="ru-RU" dirty="0">
                <a:solidFill>
                  <a:srgbClr val="002060"/>
                </a:solidFill>
              </a:rPr>
              <a:t> — </a:t>
            </a:r>
            <a:r>
              <a:rPr lang="ru-RU" dirty="0" err="1">
                <a:solidFill>
                  <a:srgbClr val="002060"/>
                </a:solidFill>
              </a:rPr>
              <a:t>це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керівник</a:t>
            </a:r>
            <a:r>
              <a:rPr lang="ru-RU" dirty="0">
                <a:solidFill>
                  <a:srgbClr val="002060"/>
                </a:solidFill>
              </a:rPr>
              <a:t> закладу </a:t>
            </a:r>
            <a:r>
              <a:rPr lang="ru-RU" dirty="0" err="1">
                <a:solidFill>
                  <a:srgbClr val="002060"/>
                </a:solidFill>
              </a:rPr>
              <a:t>освіти</a:t>
            </a:r>
            <a:r>
              <a:rPr lang="ru-RU" dirty="0">
                <a:solidFill>
                  <a:srgbClr val="002060"/>
                </a:solidFill>
              </a:rPr>
              <a:t>.</a:t>
            </a:r>
            <a:endParaRPr lang="ru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022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B8FE35-F240-33F5-D7A7-A73D95F0F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Порядок проведення атестації</a:t>
            </a:r>
            <a:endParaRPr lang="ru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C5D0A-7ABC-7FA8-9C8E-5F4B124BD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Для </a:t>
            </a:r>
            <a:r>
              <a:rPr lang="ru-RU" dirty="0" err="1">
                <a:solidFill>
                  <a:srgbClr val="002060"/>
                </a:solidFill>
              </a:rPr>
              <a:t>проведення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чергової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атестації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атестаційні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комісії</a:t>
            </a:r>
            <a:r>
              <a:rPr lang="ru-RU" dirty="0">
                <a:solidFill>
                  <a:srgbClr val="002060"/>
                </a:solidFill>
              </a:rPr>
              <a:t> до 10 </a:t>
            </a:r>
            <a:r>
              <a:rPr lang="ru-RU" dirty="0" err="1">
                <a:solidFill>
                  <a:srgbClr val="002060"/>
                </a:solidFill>
              </a:rPr>
              <a:t>жовтня</a:t>
            </a:r>
            <a:r>
              <a:rPr lang="ru-RU" dirty="0">
                <a:solidFill>
                  <a:srgbClr val="002060"/>
                </a:solidFill>
              </a:rPr>
              <a:t> поточного року </a:t>
            </a:r>
            <a:r>
              <a:rPr lang="ru-RU" dirty="0" err="1">
                <a:solidFill>
                  <a:srgbClr val="002060"/>
                </a:solidFill>
              </a:rPr>
              <a:t>мають</a:t>
            </a:r>
            <a:r>
              <a:rPr lang="ru-RU" dirty="0">
                <a:solidFill>
                  <a:srgbClr val="002060"/>
                </a:solidFill>
              </a:rPr>
              <a:t>: </a:t>
            </a:r>
          </a:p>
          <a:p>
            <a:pPr>
              <a:buFont typeface="+mj-lt"/>
              <a:buAutoNum type="arabicPeriod"/>
            </a:pPr>
            <a:r>
              <a:rPr lang="ru-RU" dirty="0" err="1">
                <a:solidFill>
                  <a:srgbClr val="002060"/>
                </a:solidFill>
              </a:rPr>
              <a:t>скласти</a:t>
            </a:r>
            <a:r>
              <a:rPr lang="ru-RU" dirty="0">
                <a:solidFill>
                  <a:srgbClr val="002060"/>
                </a:solidFill>
              </a:rPr>
              <a:t> і </a:t>
            </a:r>
            <a:r>
              <a:rPr lang="ru-RU" dirty="0" err="1">
                <a:solidFill>
                  <a:srgbClr val="002060"/>
                </a:solidFill>
              </a:rPr>
              <a:t>затвердити</a:t>
            </a:r>
            <a:r>
              <a:rPr lang="ru-RU" dirty="0">
                <a:solidFill>
                  <a:srgbClr val="002060"/>
                </a:solidFill>
              </a:rPr>
              <a:t> список </a:t>
            </a:r>
            <a:r>
              <a:rPr lang="ru-RU" dirty="0" err="1">
                <a:solidFill>
                  <a:srgbClr val="002060"/>
                </a:solidFill>
              </a:rPr>
              <a:t>педагогічних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працівників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які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підлягають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черговій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атестації</a:t>
            </a:r>
            <a:r>
              <a:rPr lang="ru-RU" dirty="0">
                <a:solidFill>
                  <a:srgbClr val="002060"/>
                </a:solidFill>
              </a:rPr>
              <a:t> в </a:t>
            </a:r>
            <a:r>
              <a:rPr lang="ru-RU" dirty="0" err="1">
                <a:solidFill>
                  <a:srgbClr val="002060"/>
                </a:solidFill>
              </a:rPr>
              <a:t>наступному</a:t>
            </a:r>
            <a:r>
              <a:rPr lang="ru-RU" dirty="0">
                <a:solidFill>
                  <a:srgbClr val="002060"/>
                </a:solidFill>
              </a:rPr>
              <a:t> календарному </a:t>
            </a:r>
            <a:r>
              <a:rPr lang="ru-RU" dirty="0" err="1">
                <a:solidFill>
                  <a:srgbClr val="002060"/>
                </a:solidFill>
              </a:rPr>
              <a:t>році</a:t>
            </a:r>
            <a:r>
              <a:rPr lang="ru-RU" dirty="0">
                <a:solidFill>
                  <a:srgbClr val="002060"/>
                </a:solidFill>
              </a:rPr>
              <a:t>, строки </a:t>
            </a:r>
            <a:r>
              <a:rPr lang="ru-RU" dirty="0" err="1">
                <a:solidFill>
                  <a:srgbClr val="002060"/>
                </a:solidFill>
              </a:rPr>
              <a:t>проведення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їх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атестації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>
                <a:solidFill>
                  <a:srgbClr val="002060"/>
                </a:solidFill>
              </a:rPr>
              <a:t>графік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проведення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засідань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атестаційної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комісії</a:t>
            </a:r>
            <a:r>
              <a:rPr lang="ru-RU" dirty="0">
                <a:solidFill>
                  <a:srgbClr val="002060"/>
                </a:solidFill>
              </a:rPr>
              <a:t>; </a:t>
            </a:r>
          </a:p>
          <a:p>
            <a:pPr>
              <a:buFont typeface="+mj-lt"/>
              <a:buAutoNum type="arabicPeriod"/>
            </a:pPr>
            <a:r>
              <a:rPr lang="ru-RU" dirty="0" err="1">
                <a:solidFill>
                  <a:srgbClr val="002060"/>
                </a:solidFill>
              </a:rPr>
              <a:t>визначити</a:t>
            </a:r>
            <a:r>
              <a:rPr lang="ru-RU" dirty="0">
                <a:solidFill>
                  <a:srgbClr val="002060"/>
                </a:solidFill>
              </a:rPr>
              <a:t> строк та адресу </a:t>
            </a:r>
            <a:r>
              <a:rPr lang="ru-RU" dirty="0" err="1">
                <a:solidFill>
                  <a:srgbClr val="002060"/>
                </a:solidFill>
              </a:rPr>
              <a:t>електронної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пошти</a:t>
            </a:r>
            <a:r>
              <a:rPr lang="ru-RU" dirty="0">
                <a:solidFill>
                  <a:srgbClr val="002060"/>
                </a:solidFill>
              </a:rPr>
              <a:t> для </a:t>
            </a:r>
            <a:r>
              <a:rPr lang="ru-RU" dirty="0" err="1">
                <a:solidFill>
                  <a:srgbClr val="002060"/>
                </a:solidFill>
              </a:rPr>
              <a:t>подання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педагогічними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працівниками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документів</a:t>
            </a:r>
            <a:r>
              <a:rPr lang="ru-RU" dirty="0">
                <a:solidFill>
                  <a:srgbClr val="002060"/>
                </a:solidFill>
              </a:rPr>
              <a:t> (у </a:t>
            </a:r>
            <a:r>
              <a:rPr lang="ru-RU" dirty="0" err="1">
                <a:solidFill>
                  <a:srgbClr val="002060"/>
                </a:solidFill>
              </a:rPr>
              <a:t>разі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подання</a:t>
            </a:r>
            <a:r>
              <a:rPr lang="ru-RU" dirty="0">
                <a:solidFill>
                  <a:srgbClr val="002060"/>
                </a:solidFill>
              </a:rPr>
              <a:t> в </a:t>
            </a:r>
            <a:r>
              <a:rPr lang="ru-RU" dirty="0" err="1">
                <a:solidFill>
                  <a:srgbClr val="002060"/>
                </a:solidFill>
              </a:rPr>
              <a:t>електронній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формі</a:t>
            </a:r>
            <a:r>
              <a:rPr lang="ru-RU" dirty="0">
                <a:solidFill>
                  <a:srgbClr val="002060"/>
                </a:solidFill>
              </a:rPr>
              <a:t>).</a:t>
            </a:r>
            <a:endParaRPr lang="ru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769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8F743F-9EAB-9734-B67C-BFD875F7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Подання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документів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педпрацівником</a:t>
            </a:r>
            <a:endParaRPr lang="ru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084B3A-2773-4A5A-A5CC-4E3478344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Протягом </a:t>
            </a:r>
            <a:r>
              <a:rPr lang="ru-RU" dirty="0" err="1">
                <a:solidFill>
                  <a:srgbClr val="002060"/>
                </a:solidFill>
              </a:rPr>
              <a:t>п’яти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робочих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днів</a:t>
            </a:r>
            <a:r>
              <a:rPr lang="ru-RU" dirty="0">
                <a:solidFill>
                  <a:srgbClr val="002060"/>
                </a:solidFill>
              </a:rPr>
              <a:t> з дня </a:t>
            </a:r>
            <a:r>
              <a:rPr lang="ru-RU" dirty="0" err="1">
                <a:solidFill>
                  <a:srgbClr val="002060"/>
                </a:solidFill>
              </a:rPr>
              <a:t>оприлюднення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інформації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педагогічний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працівник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який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атестується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може</a:t>
            </a:r>
            <a:r>
              <a:rPr lang="ru-RU" dirty="0">
                <a:solidFill>
                  <a:srgbClr val="002060"/>
                </a:solidFill>
              </a:rPr>
              <a:t> подати до </a:t>
            </a:r>
            <a:r>
              <a:rPr lang="ru-RU" dirty="0" err="1">
                <a:solidFill>
                  <a:srgbClr val="002060"/>
                </a:solidFill>
              </a:rPr>
              <a:t>атестаційної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комісії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документи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що</a:t>
            </a:r>
            <a:r>
              <a:rPr lang="ru-RU" dirty="0">
                <a:solidFill>
                  <a:srgbClr val="002060"/>
                </a:solidFill>
              </a:rPr>
              <a:t>, на </a:t>
            </a:r>
            <a:r>
              <a:rPr lang="ru-RU" dirty="0" err="1">
                <a:solidFill>
                  <a:srgbClr val="002060"/>
                </a:solidFill>
              </a:rPr>
              <a:t>його</a:t>
            </a:r>
            <a:r>
              <a:rPr lang="ru-RU" dirty="0">
                <a:solidFill>
                  <a:srgbClr val="002060"/>
                </a:solidFill>
              </a:rPr>
              <a:t> думку, </a:t>
            </a:r>
            <a:r>
              <a:rPr lang="ru-RU" dirty="0" err="1">
                <a:solidFill>
                  <a:srgbClr val="002060"/>
                </a:solidFill>
              </a:rPr>
              <a:t>свідчать</a:t>
            </a:r>
            <a:r>
              <a:rPr lang="ru-RU" dirty="0">
                <a:solidFill>
                  <a:srgbClr val="002060"/>
                </a:solidFill>
              </a:rPr>
              <a:t> про </a:t>
            </a:r>
            <a:r>
              <a:rPr lang="ru-RU" dirty="0" err="1">
                <a:solidFill>
                  <a:srgbClr val="002060"/>
                </a:solidFill>
              </a:rPr>
              <a:t>педагогічну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майстерність</a:t>
            </a:r>
            <a:r>
              <a:rPr lang="ru-RU" dirty="0">
                <a:solidFill>
                  <a:srgbClr val="002060"/>
                </a:solidFill>
              </a:rPr>
              <a:t> та/</a:t>
            </a:r>
            <a:r>
              <a:rPr lang="ru-RU" dirty="0" err="1">
                <a:solidFill>
                  <a:srgbClr val="002060"/>
                </a:solidFill>
              </a:rPr>
              <a:t>або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професійні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досягнення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</a:rPr>
              <a:t>Педагогічний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працівник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який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атестується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може</a:t>
            </a:r>
            <a:r>
              <a:rPr lang="ru-RU" dirty="0">
                <a:solidFill>
                  <a:srgbClr val="002060"/>
                </a:solidFill>
              </a:rPr>
              <a:t> подати до </a:t>
            </a:r>
            <a:r>
              <a:rPr lang="ru-RU" dirty="0" err="1">
                <a:solidFill>
                  <a:srgbClr val="002060"/>
                </a:solidFill>
              </a:rPr>
              <a:t>відповідної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атестаційної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комісії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документи</a:t>
            </a:r>
            <a:r>
              <a:rPr lang="ru-RU" dirty="0">
                <a:solidFill>
                  <a:srgbClr val="002060"/>
                </a:solidFill>
              </a:rPr>
              <a:t> в </a:t>
            </a:r>
            <a:r>
              <a:rPr lang="ru-RU" dirty="0" err="1">
                <a:solidFill>
                  <a:srgbClr val="002060"/>
                </a:solidFill>
              </a:rPr>
              <a:t>паперовій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або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електрон­ній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формі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</a:rPr>
              <a:t>Документи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подані</a:t>
            </a:r>
            <a:r>
              <a:rPr lang="ru-RU" dirty="0">
                <a:solidFill>
                  <a:srgbClr val="002060"/>
                </a:solidFill>
              </a:rPr>
              <a:t> до </a:t>
            </a:r>
            <a:r>
              <a:rPr lang="ru-RU" dirty="0" err="1">
                <a:solidFill>
                  <a:srgbClr val="002060"/>
                </a:solidFill>
              </a:rPr>
              <a:t>атестаційної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комісії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реєструє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секретар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атестаційної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комісії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Забороняється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безпідставно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відмовляти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педагогічному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працівнику</a:t>
            </a:r>
            <a:r>
              <a:rPr lang="ru-RU" dirty="0">
                <a:solidFill>
                  <a:srgbClr val="002060"/>
                </a:solidFill>
              </a:rPr>
              <a:t> в </a:t>
            </a:r>
            <a:r>
              <a:rPr lang="ru-RU" dirty="0" err="1">
                <a:solidFill>
                  <a:srgbClr val="002060"/>
                </a:solidFill>
              </a:rPr>
              <a:t>прийнятті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документів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які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відповідають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вимогам</a:t>
            </a:r>
            <a:r>
              <a:rPr lang="ru-RU" dirty="0">
                <a:solidFill>
                  <a:srgbClr val="002060"/>
                </a:solidFill>
              </a:rPr>
              <a:t>.</a:t>
            </a:r>
            <a:endParaRPr lang="ru-UA" dirty="0">
              <a:solidFill>
                <a:srgbClr val="002060"/>
              </a:solidFill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4921476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powerpointbase.com-888</Template>
  <TotalTime>314</TotalTime>
  <Words>865</Words>
  <Application>Microsoft Office PowerPoint</Application>
  <PresentationFormat>Широкоэкранный</PresentationFormat>
  <Paragraphs>52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Тема Office</vt:lpstr>
      <vt:lpstr>ПЕДАГОГІЧНИЙ БРИФІНГ «ДОШКІЛЬНА ОСВІТА В СУЧАСНИХ УМОВАХ»</vt:lpstr>
      <vt:lpstr>ОСНОВНІ НОРМАТИВНІ ДОКУМЕНТИ  </vt:lpstr>
      <vt:lpstr>Пріоритетні напрями діяльності ЗДО в 2023/2024 навчальному році:</vt:lpstr>
      <vt:lpstr>Організація освітнього процесу в різних форматах і подолання освітніх втрат</vt:lpstr>
      <vt:lpstr>Організація освітнього процесу в різних форматах і подолання освітніх втрат</vt:lpstr>
      <vt:lpstr>Освітню взаємодію з дітьми варто організовувати з урахуванням надолуження освітніх втрат.</vt:lpstr>
      <vt:lpstr>Партнерство у співпраці з батьками або законними представниками дітей</vt:lpstr>
      <vt:lpstr>Організація в нових умовах атестації педагогічних працівників</vt:lpstr>
      <vt:lpstr>Підвищення кваліфікації</vt:lpstr>
      <vt:lpstr>Презентация PowerPoint</vt:lpstr>
      <vt:lpstr>Порядок проведення атестації</vt:lpstr>
      <vt:lpstr>Подання документів педпрацівником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ДОШКІЛЬНА ОСВІТА В СУЧАСНИХ УМОВАХ</dc:title>
  <dc:creator>taniadanilova536@gmail.com</dc:creator>
  <cp:lastModifiedBy>taniadanilova536@gmail.com</cp:lastModifiedBy>
  <cp:revision>4</cp:revision>
  <dcterms:created xsi:type="dcterms:W3CDTF">2023-09-02T16:39:53Z</dcterms:created>
  <dcterms:modified xsi:type="dcterms:W3CDTF">2023-09-04T06:42:32Z</dcterms:modified>
</cp:coreProperties>
</file>